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330" r:id="rId3"/>
    <p:sldId id="1333" r:id="rId4"/>
    <p:sldId id="1311" r:id="rId5"/>
    <p:sldId id="1334" r:id="rId6"/>
    <p:sldId id="1335" r:id="rId7"/>
    <p:sldId id="1327"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46" autoAdjust="0"/>
    <p:restoredTop sz="88440" autoAdjust="0"/>
  </p:normalViewPr>
  <p:slideViewPr>
    <p:cSldViewPr>
      <p:cViewPr varScale="1">
        <p:scale>
          <a:sx n="129" d="100"/>
          <a:sy n="129" d="100"/>
        </p:scale>
        <p:origin x="888"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7/9/23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164807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536009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5570169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69344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071184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832743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8:4-21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4401205"/>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rgbClr val="FFFFFF"/>
                </a:solidFill>
                <a:effectLst/>
                <a:latin typeface="Times New Roman" panose="02020603050405020304" pitchFamily="18" charset="0"/>
                <a:ea typeface="Times New Roman" panose="02020603050405020304" pitchFamily="18" charset="0"/>
              </a:rPr>
              <a:t>4 </a:t>
            </a:r>
            <a:r>
              <a:rPr lang="en-AU" sz="2800" dirty="0">
                <a:solidFill>
                  <a:srgbClr val="FFFFFF"/>
                </a:solidFill>
                <a:effectLst/>
                <a:latin typeface="Times New Roman" panose="02020603050405020304" pitchFamily="18" charset="0"/>
                <a:ea typeface="Times New Roman" panose="02020603050405020304" pitchFamily="18" charset="0"/>
              </a:rPr>
              <a:t>And when a great crowd was gathering and people from town after town came to him, he said in a parable, </a:t>
            </a:r>
            <a:r>
              <a:rPr lang="en-AU" sz="2800" b="1" baseline="30000" dirty="0">
                <a:solidFill>
                  <a:srgbClr val="FFFFFF"/>
                </a:solidFill>
                <a:effectLst/>
                <a:latin typeface="Times New Roman" panose="02020603050405020304" pitchFamily="18" charset="0"/>
                <a:ea typeface="Times New Roman" panose="02020603050405020304" pitchFamily="18" charset="0"/>
              </a:rPr>
              <a:t>5 </a:t>
            </a:r>
            <a:r>
              <a:rPr lang="en-AU" sz="2800" dirty="0">
                <a:solidFill>
                  <a:srgbClr val="FFFFFF"/>
                </a:solidFill>
                <a:effectLst/>
                <a:latin typeface="Times New Roman" panose="02020603050405020304" pitchFamily="18" charset="0"/>
                <a:ea typeface="Times New Roman" panose="02020603050405020304" pitchFamily="18" charset="0"/>
              </a:rPr>
              <a:t>“A sower went out to sow his seed.  And as he sowed, some fell along the path and was trampled underfoot, and the birds of the air devoured it.  </a:t>
            </a: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And some fell on the rock, and as it grew up, it withered away, because it had no moisture.  </a:t>
            </a: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And some fell among thorns, and the thorns grew up with it and choked it.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And some fell into good soil and grew and yielded a hundredfold.”  As he said these things, he called out, “He who has ears to hear, let him hear.”</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510448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757795"/>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9 </a:t>
            </a:r>
            <a:r>
              <a:rPr lang="en-AU" sz="2400" dirty="0">
                <a:solidFill>
                  <a:srgbClr val="FFFFFF"/>
                </a:solidFill>
                <a:effectLst/>
                <a:latin typeface="Times New Roman" panose="02020603050405020304" pitchFamily="18" charset="0"/>
                <a:ea typeface="Times New Roman" panose="02020603050405020304" pitchFamily="18" charset="0"/>
              </a:rPr>
              <a:t>And when his disciples asked him what this parable meant, </a:t>
            </a:r>
            <a:r>
              <a:rPr lang="en-AU" sz="2400" b="1" baseline="30000" dirty="0">
                <a:solidFill>
                  <a:srgbClr val="FFFFFF"/>
                </a:solidFill>
                <a:effectLst/>
                <a:latin typeface="Times New Roman" panose="02020603050405020304" pitchFamily="18" charset="0"/>
                <a:ea typeface="Times New Roman" panose="02020603050405020304" pitchFamily="18" charset="0"/>
              </a:rPr>
              <a:t>10 </a:t>
            </a:r>
            <a:r>
              <a:rPr lang="en-AU" sz="2400" dirty="0">
                <a:solidFill>
                  <a:srgbClr val="FFFFFF"/>
                </a:solidFill>
                <a:effectLst/>
                <a:latin typeface="Times New Roman" panose="02020603050405020304" pitchFamily="18" charset="0"/>
                <a:ea typeface="Times New Roman" panose="02020603050405020304" pitchFamily="18" charset="0"/>
              </a:rPr>
              <a:t>he said, “To you it has been given to know the secrets of the kingdom of God, but for others they are in parables, so that ‘seeing they may not see, and hearing they may not understand.’ </a:t>
            </a:r>
            <a:r>
              <a:rPr lang="en-AU" sz="2400" b="1" baseline="30000" dirty="0">
                <a:solidFill>
                  <a:srgbClr val="FFFFFF"/>
                </a:solidFill>
                <a:effectLst/>
                <a:latin typeface="Times New Roman" panose="02020603050405020304" pitchFamily="18" charset="0"/>
                <a:ea typeface="Times New Roman" panose="02020603050405020304" pitchFamily="18" charset="0"/>
              </a:rPr>
              <a:t>11 </a:t>
            </a:r>
            <a:r>
              <a:rPr lang="en-AU" sz="2400" dirty="0">
                <a:solidFill>
                  <a:srgbClr val="FFFFFF"/>
                </a:solidFill>
                <a:effectLst/>
                <a:latin typeface="Times New Roman" panose="02020603050405020304" pitchFamily="18" charset="0"/>
                <a:ea typeface="Times New Roman" panose="02020603050405020304" pitchFamily="18" charset="0"/>
              </a:rPr>
              <a:t>Now the parable is this:  The seed is the word of God.  </a:t>
            </a:r>
            <a:r>
              <a:rPr lang="en-AU" sz="2400" b="1" baseline="30000" dirty="0">
                <a:solidFill>
                  <a:srgbClr val="FFFFFF"/>
                </a:solidFill>
                <a:effectLst/>
                <a:latin typeface="Times New Roman" panose="02020603050405020304" pitchFamily="18" charset="0"/>
                <a:ea typeface="Times New Roman" panose="02020603050405020304" pitchFamily="18" charset="0"/>
              </a:rPr>
              <a:t>12 </a:t>
            </a:r>
            <a:r>
              <a:rPr lang="en-AU" sz="2400" dirty="0">
                <a:solidFill>
                  <a:srgbClr val="FFFFFF"/>
                </a:solidFill>
                <a:effectLst/>
                <a:latin typeface="Times New Roman" panose="02020603050405020304" pitchFamily="18" charset="0"/>
                <a:ea typeface="Times New Roman" panose="02020603050405020304" pitchFamily="18" charset="0"/>
              </a:rPr>
              <a:t>The ones along the path are those who have heard;  then the devil comes and takes away the word from their hearts, so that they may not believe and be saved.  </a:t>
            </a:r>
            <a:r>
              <a:rPr lang="en-AU" sz="2400" b="1" baseline="30000" dirty="0">
                <a:solidFill>
                  <a:srgbClr val="FFFFFF"/>
                </a:solidFill>
                <a:effectLst/>
                <a:latin typeface="Times New Roman" panose="02020603050405020304" pitchFamily="18" charset="0"/>
                <a:ea typeface="Times New Roman" panose="02020603050405020304" pitchFamily="18" charset="0"/>
              </a:rPr>
              <a:t>13 </a:t>
            </a:r>
            <a:r>
              <a:rPr lang="en-AU" sz="2400" dirty="0">
                <a:solidFill>
                  <a:srgbClr val="FFFFFF"/>
                </a:solidFill>
                <a:effectLst/>
                <a:latin typeface="Times New Roman" panose="02020603050405020304" pitchFamily="18" charset="0"/>
                <a:ea typeface="Times New Roman" panose="02020603050405020304" pitchFamily="18" charset="0"/>
              </a:rPr>
              <a:t>And the ones on the rock are those who, when they hear the word, receive it with joy.  But these have no root;  they believe for a while, and in time of testing fall away.  </a:t>
            </a:r>
            <a:r>
              <a:rPr lang="en-AU" sz="2400" b="1" baseline="30000" dirty="0">
                <a:solidFill>
                  <a:srgbClr val="FFFFFF"/>
                </a:solidFill>
                <a:effectLst/>
                <a:latin typeface="Times New Roman" panose="02020603050405020304" pitchFamily="18" charset="0"/>
                <a:ea typeface="Times New Roman" panose="02020603050405020304" pitchFamily="18" charset="0"/>
              </a:rPr>
              <a:t>14 </a:t>
            </a:r>
            <a:r>
              <a:rPr lang="en-AU" sz="2400" dirty="0">
                <a:solidFill>
                  <a:srgbClr val="FFFFFF"/>
                </a:solidFill>
                <a:effectLst/>
                <a:latin typeface="Times New Roman" panose="02020603050405020304" pitchFamily="18" charset="0"/>
                <a:ea typeface="Times New Roman" panose="02020603050405020304" pitchFamily="18" charset="0"/>
              </a:rPr>
              <a:t>And as for what fell among the thorns, they are those who hear, but as they go on their way they are choked by the cares and riches and pleasures of life, and their fruit does not mature.  </a:t>
            </a:r>
            <a:r>
              <a:rPr lang="en-AU" sz="2400" b="1" baseline="30000" dirty="0">
                <a:solidFill>
                  <a:srgbClr val="FFFFFF"/>
                </a:solidFill>
                <a:effectLst/>
                <a:latin typeface="Times New Roman" panose="02020603050405020304" pitchFamily="18" charset="0"/>
                <a:ea typeface="Times New Roman" panose="02020603050405020304" pitchFamily="18" charset="0"/>
              </a:rPr>
              <a:t>15 </a:t>
            </a:r>
            <a:r>
              <a:rPr lang="en-AU" sz="2400" dirty="0">
                <a:solidFill>
                  <a:srgbClr val="FFFFFF"/>
                </a:solidFill>
                <a:effectLst/>
                <a:latin typeface="Times New Roman" panose="02020603050405020304" pitchFamily="18" charset="0"/>
                <a:ea typeface="Times New Roman" panose="02020603050405020304" pitchFamily="18" charset="0"/>
              </a:rPr>
              <a:t>As for that in the good soil, they are those who, hearing the word, hold it fast in an honest and good heart, and bear fruit with patience.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96778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039328"/>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400" b="1" baseline="30000" dirty="0">
                <a:solidFill>
                  <a:srgbClr val="FFFFFF"/>
                </a:solidFill>
                <a:effectLst/>
                <a:latin typeface="Times New Roman" panose="02020603050405020304" pitchFamily="18" charset="0"/>
                <a:ea typeface="Times New Roman" panose="02020603050405020304" pitchFamily="18" charset="0"/>
              </a:rPr>
              <a:t>16 </a:t>
            </a:r>
            <a:r>
              <a:rPr lang="en-AU" sz="2400" dirty="0">
                <a:solidFill>
                  <a:srgbClr val="FFFFFF"/>
                </a:solidFill>
                <a:effectLst/>
                <a:latin typeface="Times New Roman" panose="02020603050405020304" pitchFamily="18" charset="0"/>
                <a:ea typeface="Times New Roman" panose="02020603050405020304" pitchFamily="18" charset="0"/>
              </a:rPr>
              <a:t>“No one after lighting a lamp covers it with a jar or puts it under a bed, but puts it on a stand, so that those who enter may see the light.  </a:t>
            </a:r>
            <a:r>
              <a:rPr lang="en-AU" sz="2400" b="1" baseline="30000" dirty="0">
                <a:solidFill>
                  <a:srgbClr val="FFFFFF"/>
                </a:solidFill>
                <a:effectLst/>
                <a:latin typeface="Times New Roman" panose="02020603050405020304" pitchFamily="18" charset="0"/>
                <a:ea typeface="Times New Roman" panose="02020603050405020304" pitchFamily="18" charset="0"/>
              </a:rPr>
              <a:t>17 </a:t>
            </a:r>
            <a:r>
              <a:rPr lang="en-AU" sz="2400" dirty="0">
                <a:solidFill>
                  <a:srgbClr val="FFFFFF"/>
                </a:solidFill>
                <a:effectLst/>
                <a:latin typeface="Times New Roman" panose="02020603050405020304" pitchFamily="18" charset="0"/>
                <a:ea typeface="Times New Roman" panose="02020603050405020304" pitchFamily="18" charset="0"/>
              </a:rPr>
              <a:t>For nothing is hidden that will not be made manifest, nor is anything secret that will not be known and come to light.  </a:t>
            </a:r>
            <a:r>
              <a:rPr lang="en-AU" sz="2400" b="1" baseline="30000" dirty="0">
                <a:solidFill>
                  <a:srgbClr val="FFFFFF"/>
                </a:solidFill>
                <a:effectLst/>
                <a:latin typeface="Times New Roman" panose="02020603050405020304" pitchFamily="18" charset="0"/>
                <a:ea typeface="Times New Roman" panose="02020603050405020304" pitchFamily="18" charset="0"/>
              </a:rPr>
              <a:t>18 </a:t>
            </a:r>
            <a:r>
              <a:rPr lang="en-AU" sz="2400" dirty="0">
                <a:solidFill>
                  <a:srgbClr val="FFFFFF"/>
                </a:solidFill>
                <a:effectLst/>
                <a:latin typeface="Times New Roman" panose="02020603050405020304" pitchFamily="18" charset="0"/>
                <a:ea typeface="Times New Roman" panose="02020603050405020304" pitchFamily="18" charset="0"/>
              </a:rPr>
              <a:t>Take care then how you hear, for to the one who has, more will be given, and from the one who has not, even what he thinks that he has will be taken away.”</a:t>
            </a:r>
          </a:p>
          <a:p>
            <a:pPr indent="152400">
              <a:lnSpc>
                <a:spcPct val="110000"/>
              </a:lnSpc>
              <a:spcAft>
                <a:spcPts val="1000"/>
              </a:spcAft>
            </a:pPr>
            <a:r>
              <a:rPr lang="en-AU" sz="2400" b="1" dirty="0">
                <a:solidFill>
                  <a:srgbClr val="FFFFFF"/>
                </a:solidFill>
                <a:effectLst/>
                <a:latin typeface="Times New Roman" panose="02020603050405020304" pitchFamily="18" charset="0"/>
                <a:ea typeface="Times New Roman" panose="02020603050405020304" pitchFamily="18" charset="0"/>
              </a:rPr>
              <a:t> </a:t>
            </a:r>
            <a:endParaRPr lang="en-AU" sz="2400" dirty="0">
              <a:effectLst/>
              <a:latin typeface="Calibri" panose="020F0502020204030204" pitchFamily="34" charset="0"/>
              <a:ea typeface="Times New Roman" panose="02020603050405020304" pitchFamily="18" charset="0"/>
            </a:endParaRPr>
          </a:p>
          <a:p>
            <a:r>
              <a:rPr lang="en-AU" sz="2400" b="1" baseline="30000" dirty="0">
                <a:solidFill>
                  <a:srgbClr val="FFFFFF"/>
                </a:solidFill>
                <a:effectLst/>
                <a:latin typeface="Times New Roman" panose="02020603050405020304" pitchFamily="18" charset="0"/>
                <a:ea typeface="Times New Roman" panose="02020603050405020304" pitchFamily="18" charset="0"/>
              </a:rPr>
              <a:t>19 </a:t>
            </a:r>
            <a:r>
              <a:rPr lang="en-AU" sz="2400" dirty="0">
                <a:solidFill>
                  <a:srgbClr val="FFFFFF"/>
                </a:solidFill>
                <a:effectLst/>
                <a:latin typeface="Times New Roman" panose="02020603050405020304" pitchFamily="18" charset="0"/>
                <a:ea typeface="Times New Roman" panose="02020603050405020304" pitchFamily="18" charset="0"/>
              </a:rPr>
              <a:t>Then his mother and his brothers came to him, but they could not reach him because of the crowd.  </a:t>
            </a:r>
            <a:r>
              <a:rPr lang="en-AU" sz="2400" b="1" baseline="30000" dirty="0">
                <a:solidFill>
                  <a:srgbClr val="FFFFFF"/>
                </a:solidFill>
                <a:effectLst/>
                <a:latin typeface="Times New Roman" panose="02020603050405020304" pitchFamily="18" charset="0"/>
                <a:ea typeface="Times New Roman" panose="02020603050405020304" pitchFamily="18" charset="0"/>
              </a:rPr>
              <a:t>20 </a:t>
            </a:r>
            <a:r>
              <a:rPr lang="en-AU" sz="2400" dirty="0">
                <a:solidFill>
                  <a:srgbClr val="FFFFFF"/>
                </a:solidFill>
                <a:effectLst/>
                <a:latin typeface="Times New Roman" panose="02020603050405020304" pitchFamily="18" charset="0"/>
                <a:ea typeface="Times New Roman" panose="02020603050405020304" pitchFamily="18" charset="0"/>
              </a:rPr>
              <a:t>And he was told, “Your mother and your brothers are standing outside, desiring to see you.”  </a:t>
            </a:r>
            <a:r>
              <a:rPr lang="en-AU" sz="2400" b="1" baseline="30000" dirty="0">
                <a:solidFill>
                  <a:srgbClr val="FFFFFF"/>
                </a:solidFill>
                <a:effectLst/>
                <a:latin typeface="Times New Roman" panose="02020603050405020304" pitchFamily="18" charset="0"/>
                <a:ea typeface="Times New Roman" panose="02020603050405020304" pitchFamily="18" charset="0"/>
              </a:rPr>
              <a:t>21 </a:t>
            </a:r>
            <a:r>
              <a:rPr lang="en-AU" sz="2400" dirty="0">
                <a:solidFill>
                  <a:srgbClr val="FFFFFF"/>
                </a:solidFill>
                <a:effectLst/>
                <a:latin typeface="Times New Roman" panose="02020603050405020304" pitchFamily="18" charset="0"/>
                <a:ea typeface="Times New Roman" panose="02020603050405020304" pitchFamily="18" charset="0"/>
              </a:rPr>
              <a:t>But he answered them, “My mother and my brothers are those who hear the word of God and do it.”</a:t>
            </a:r>
            <a:r>
              <a:rPr lang="en-AU" sz="2400" dirty="0">
                <a:effectLst/>
              </a:rPr>
              <a:t> </a:t>
            </a:r>
            <a:endParaRPr lang="en-AU" sz="24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69061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Parable of the Sower - Gospelimages">
            <a:extLst>
              <a:ext uri="{FF2B5EF4-FFF2-40B4-BE49-F238E27FC236}">
                <a16:creationId xmlns:a16="http://schemas.microsoft.com/office/drawing/2014/main" id="{D7AB22C4-DDA1-63DA-81D4-4C1E2AC4FF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300" y="0"/>
            <a:ext cx="76454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114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707886"/>
          </a:xfrm>
          <a:prstGeom prst="rect">
            <a:avLst/>
          </a:prstGeom>
          <a:noFill/>
          <a:ln w="19050">
            <a:solidFill>
              <a:schemeClr val="bg1"/>
            </a:solidFill>
          </a:ln>
        </p:spPr>
        <p:txBody>
          <a:bodyPr wrap="square" rtlCol="0">
            <a:spAutoFit/>
          </a:bodyPr>
          <a:lstStyle/>
          <a:p>
            <a:pPr marL="4763" indent="-4763" algn="ctr"/>
            <a:r>
              <a:rPr lang="en-AU" sz="2000" b="1" dirty="0">
                <a:solidFill>
                  <a:schemeClr val="bg1"/>
                </a:solidFill>
                <a:latin typeface="Times New Roman" panose="02020603050405020304" pitchFamily="18" charset="0"/>
                <a:cs typeface="Times New Roman" panose="02020603050405020304" pitchFamily="18" charset="0"/>
              </a:rPr>
              <a:t>Saved to be hearers and doers of God’s word, clinging to Jesus (enduring)</a:t>
            </a:r>
          </a:p>
          <a:p>
            <a:pPr marL="4763" indent="-4763" algn="ctr"/>
            <a:r>
              <a:rPr lang="en-AU" sz="2000" b="1" dirty="0">
                <a:solidFill>
                  <a:schemeClr val="bg1"/>
                </a:solidFill>
                <a:latin typeface="Times New Roman" panose="02020603050405020304" pitchFamily="18" charset="0"/>
                <a:cs typeface="Times New Roman" panose="02020603050405020304" pitchFamily="18" charset="0"/>
              </a:rPr>
              <a:t>and clinging to His word, right through to the end.</a:t>
            </a:r>
          </a:p>
        </p:txBody>
      </p:sp>
      <p:sp>
        <p:nvSpPr>
          <p:cNvPr id="13" name="TextBox 12">
            <a:extLst>
              <a:ext uri="{FF2B5EF4-FFF2-40B4-BE49-F238E27FC236}">
                <a16:creationId xmlns:a16="http://schemas.microsoft.com/office/drawing/2014/main" id="{15932392-2961-D153-9CA9-15C12D76D1B2}"/>
              </a:ext>
            </a:extLst>
          </p:cNvPr>
          <p:cNvSpPr txBox="1"/>
          <p:nvPr/>
        </p:nvSpPr>
        <p:spPr>
          <a:xfrm>
            <a:off x="18245" y="727216"/>
            <a:ext cx="7344816"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There is only one soil-type a Disciple of Jesus should aspire to be (good soil)</a:t>
            </a:r>
          </a:p>
        </p:txBody>
      </p:sp>
      <p:cxnSp>
        <p:nvCxnSpPr>
          <p:cNvPr id="26" name="Straight Connector 25">
            <a:extLst>
              <a:ext uri="{FF2B5EF4-FFF2-40B4-BE49-F238E27FC236}">
                <a16:creationId xmlns:a16="http://schemas.microsoft.com/office/drawing/2014/main" id="{D8E57363-B48A-1555-3DBC-6913B84FEADA}"/>
              </a:ext>
            </a:extLst>
          </p:cNvPr>
          <p:cNvCxnSpPr>
            <a:cxnSpLocks/>
          </p:cNvCxnSpPr>
          <p:nvPr/>
        </p:nvCxnSpPr>
        <p:spPr>
          <a:xfrm>
            <a:off x="1475656" y="2215977"/>
            <a:ext cx="5760640" cy="0"/>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CEF01D31-A9F1-0879-43CF-E363DB34B7DE}"/>
              </a:ext>
            </a:extLst>
          </p:cNvPr>
          <p:cNvSpPr txBox="1"/>
          <p:nvPr/>
        </p:nvSpPr>
        <p:spPr>
          <a:xfrm>
            <a:off x="0" y="1240717"/>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Purpose of Parables:   Insiders will understand while outsiders hear but do not understand.</a:t>
            </a:r>
          </a:p>
        </p:txBody>
      </p:sp>
      <p:sp>
        <p:nvSpPr>
          <p:cNvPr id="28" name="TextBox 27">
            <a:extLst>
              <a:ext uri="{FF2B5EF4-FFF2-40B4-BE49-F238E27FC236}">
                <a16:creationId xmlns:a16="http://schemas.microsoft.com/office/drawing/2014/main" id="{37899AC5-C742-4481-819F-9EE3517C57ED}"/>
              </a:ext>
            </a:extLst>
          </p:cNvPr>
          <p:cNvSpPr txBox="1"/>
          <p:nvPr/>
        </p:nvSpPr>
        <p:spPr>
          <a:xfrm>
            <a:off x="323528" y="952224"/>
            <a:ext cx="9132981"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farmer plants seed for it to grow through to “physiological maturity” (to the harvest)</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C750F40-9269-1CC1-536A-8E10E00CE3CD}"/>
              </a:ext>
            </a:extLst>
          </p:cNvPr>
          <p:cNvSpPr txBox="1"/>
          <p:nvPr/>
        </p:nvSpPr>
        <p:spPr>
          <a:xfrm>
            <a:off x="323528" y="1541627"/>
            <a:ext cx="881900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are resistant to God’s word will not understand;  nor seek understanding</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BD6537A-78A4-BFC0-1675-EB5C18C0FC7A}"/>
              </a:ext>
            </a:extLst>
          </p:cNvPr>
          <p:cNvSpPr txBox="1"/>
          <p:nvPr/>
        </p:nvSpPr>
        <p:spPr>
          <a:xfrm>
            <a:off x="11017" y="1846645"/>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This whole section is about  </a:t>
            </a:r>
            <a:r>
              <a:rPr lang="en-AU" b="1" spc="170" dirty="0">
                <a:solidFill>
                  <a:srgbClr val="FFFF00"/>
                </a:solidFill>
                <a:latin typeface="Times New Roman" panose="02020603050405020304" pitchFamily="18" charset="0"/>
                <a:cs typeface="Times New Roman" panose="02020603050405020304" pitchFamily="18" charset="0"/>
              </a:rPr>
              <a:t>HEARING</a:t>
            </a:r>
            <a:r>
              <a:rPr lang="en-AU" dirty="0">
                <a:solidFill>
                  <a:srgbClr val="FFFF00"/>
                </a:solidFill>
                <a:latin typeface="Times New Roman" panose="02020603050405020304" pitchFamily="18" charset="0"/>
                <a:cs typeface="Times New Roman" panose="02020603050405020304" pitchFamily="18" charset="0"/>
              </a:rPr>
              <a:t>  and what we do with what we hear.</a:t>
            </a:r>
          </a:p>
        </p:txBody>
      </p:sp>
      <p:sp>
        <p:nvSpPr>
          <p:cNvPr id="7" name="TextBox 6">
            <a:extLst>
              <a:ext uri="{FF2B5EF4-FFF2-40B4-BE49-F238E27FC236}">
                <a16:creationId xmlns:a16="http://schemas.microsoft.com/office/drawing/2014/main" id="{E422CA63-613A-B4AA-29B0-E5C27CFF1134}"/>
              </a:ext>
            </a:extLst>
          </p:cNvPr>
          <p:cNvSpPr txBox="1"/>
          <p:nvPr/>
        </p:nvSpPr>
        <p:spPr>
          <a:xfrm>
            <a:off x="11017" y="2270795"/>
            <a:ext cx="5209055"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Seed on the Path:  Walked over;  Devil snatches away</a:t>
            </a:r>
          </a:p>
        </p:txBody>
      </p:sp>
      <p:sp>
        <p:nvSpPr>
          <p:cNvPr id="8" name="TextBox 7">
            <a:extLst>
              <a:ext uri="{FF2B5EF4-FFF2-40B4-BE49-F238E27FC236}">
                <a16:creationId xmlns:a16="http://schemas.microsoft.com/office/drawing/2014/main" id="{884BCFD3-8ED5-B54E-2716-D93E0D24551A}"/>
              </a:ext>
            </a:extLst>
          </p:cNvPr>
          <p:cNvSpPr txBox="1"/>
          <p:nvPr/>
        </p:nvSpPr>
        <p:spPr>
          <a:xfrm>
            <a:off x="0" y="2843460"/>
            <a:ext cx="9117900"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Seed on the Rock:  Only a little soil – no moisture – Shrivels up – doesn’t make it to maturity</a:t>
            </a:r>
          </a:p>
        </p:txBody>
      </p:sp>
      <p:sp>
        <p:nvSpPr>
          <p:cNvPr id="9" name="TextBox 8">
            <a:extLst>
              <a:ext uri="{FF2B5EF4-FFF2-40B4-BE49-F238E27FC236}">
                <a16:creationId xmlns:a16="http://schemas.microsoft.com/office/drawing/2014/main" id="{91C2E61F-647D-4AA3-56AE-A6AADE952A9E}"/>
              </a:ext>
            </a:extLst>
          </p:cNvPr>
          <p:cNvSpPr txBox="1"/>
          <p:nvPr/>
        </p:nvSpPr>
        <p:spPr>
          <a:xfrm>
            <a:off x="0" y="3710891"/>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Among Thorns:  The more vigorous weeds strangle the crop – doesn’t make it to maturity</a:t>
            </a:r>
          </a:p>
        </p:txBody>
      </p:sp>
      <p:sp>
        <p:nvSpPr>
          <p:cNvPr id="12" name="TextBox 11">
            <a:extLst>
              <a:ext uri="{FF2B5EF4-FFF2-40B4-BE49-F238E27FC236}">
                <a16:creationId xmlns:a16="http://schemas.microsoft.com/office/drawing/2014/main" id="{D0208FF4-44C2-27BB-0B9E-6D608A23D799}"/>
              </a:ext>
            </a:extLst>
          </p:cNvPr>
          <p:cNvSpPr txBox="1"/>
          <p:nvPr/>
        </p:nvSpPr>
        <p:spPr>
          <a:xfrm>
            <a:off x="1967" y="4489878"/>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Good Soil:  Made fruit – yield 100 fold.  Emphasis is on fruition (coming to completion)</a:t>
            </a:r>
          </a:p>
        </p:txBody>
      </p:sp>
      <p:sp>
        <p:nvSpPr>
          <p:cNvPr id="2" name="TextBox 1">
            <a:extLst>
              <a:ext uri="{FF2B5EF4-FFF2-40B4-BE49-F238E27FC236}">
                <a16:creationId xmlns:a16="http://schemas.microsoft.com/office/drawing/2014/main" id="{757480F6-053F-64B3-29F2-4F5C0D5CB0F4}"/>
              </a:ext>
            </a:extLst>
          </p:cNvPr>
          <p:cNvSpPr txBox="1"/>
          <p:nvPr/>
        </p:nvSpPr>
        <p:spPr>
          <a:xfrm>
            <a:off x="107504" y="2533084"/>
            <a:ext cx="902547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the Word of God is proclaimed, there is a spiritual battle for the souls of those who hear</a:t>
            </a:r>
          </a:p>
        </p:txBody>
      </p:sp>
      <p:sp>
        <p:nvSpPr>
          <p:cNvPr id="3" name="TextBox 2">
            <a:extLst>
              <a:ext uri="{FF2B5EF4-FFF2-40B4-BE49-F238E27FC236}">
                <a16:creationId xmlns:a16="http://schemas.microsoft.com/office/drawing/2014/main" id="{8A791BAA-ABB8-527C-558C-9707895F87C8}"/>
              </a:ext>
            </a:extLst>
          </p:cNvPr>
          <p:cNvSpPr txBox="1"/>
          <p:nvPr/>
        </p:nvSpPr>
        <p:spPr>
          <a:xfrm>
            <a:off x="5076056" y="2292814"/>
            <a:ext cx="332962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precious word is despised</a:t>
            </a:r>
          </a:p>
        </p:txBody>
      </p:sp>
      <p:sp>
        <p:nvSpPr>
          <p:cNvPr id="4" name="TextBox 3">
            <a:extLst>
              <a:ext uri="{FF2B5EF4-FFF2-40B4-BE49-F238E27FC236}">
                <a16:creationId xmlns:a16="http://schemas.microsoft.com/office/drawing/2014/main" id="{697433EE-BFFD-2998-355E-FD15FA10E991}"/>
              </a:ext>
            </a:extLst>
          </p:cNvPr>
          <p:cNvSpPr txBox="1"/>
          <p:nvPr/>
        </p:nvSpPr>
        <p:spPr>
          <a:xfrm>
            <a:off x="113013" y="3166554"/>
            <a:ext cx="902547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Willingly come to faith, but only for a while.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Persecutions (cost of Discipleship) cause them to abandon relationship with Jesus</a:t>
            </a:r>
          </a:p>
        </p:txBody>
      </p:sp>
      <p:sp>
        <p:nvSpPr>
          <p:cNvPr id="10" name="TextBox 9">
            <a:extLst>
              <a:ext uri="{FF2B5EF4-FFF2-40B4-BE49-F238E27FC236}">
                <a16:creationId xmlns:a16="http://schemas.microsoft.com/office/drawing/2014/main" id="{806A9A00-955E-0D1C-979A-F1205422E053}"/>
              </a:ext>
            </a:extLst>
          </p:cNvPr>
          <p:cNvSpPr txBox="1"/>
          <p:nvPr/>
        </p:nvSpPr>
        <p:spPr>
          <a:xfrm>
            <a:off x="107503" y="3961885"/>
            <a:ext cx="902547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Anxieties, riches, quest for luxuries and decadence do not co-exist well with faith.</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choked by desires for these things will not carry through to completion.</a:t>
            </a:r>
          </a:p>
        </p:txBody>
      </p:sp>
      <p:sp>
        <p:nvSpPr>
          <p:cNvPr id="11" name="TextBox 10">
            <a:extLst>
              <a:ext uri="{FF2B5EF4-FFF2-40B4-BE49-F238E27FC236}">
                <a16:creationId xmlns:a16="http://schemas.microsoft.com/office/drawing/2014/main" id="{8782F3B6-65DB-3EAE-614A-53E535EAE284}"/>
              </a:ext>
            </a:extLst>
          </p:cNvPr>
          <p:cNvSpPr txBox="1"/>
          <p:nvPr/>
        </p:nvSpPr>
        <p:spPr>
          <a:xfrm>
            <a:off x="107633" y="4703324"/>
            <a:ext cx="4782386"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Hold to the word of God through to completion.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Honest heart / good heart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Endurance – stick it out to the end</a:t>
            </a:r>
          </a:p>
        </p:txBody>
      </p:sp>
    </p:spTree>
    <p:extLst>
      <p:ext uri="{BB962C8B-B14F-4D97-AF65-F5344CB8AC3E}">
        <p14:creationId xmlns:p14="http://schemas.microsoft.com/office/powerpoint/2010/main" val="244047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7" grpId="0"/>
      <p:bldP spid="28" grpId="0" build="p"/>
      <p:bldP spid="5" grpId="0"/>
      <p:bldP spid="6" grpId="0"/>
      <p:bldP spid="7" grpId="0"/>
      <p:bldP spid="8" grpId="0"/>
      <p:bldP spid="9" grpId="0"/>
      <p:bldP spid="12" grpId="0"/>
      <p:bldP spid="2" grpId="0"/>
      <p:bldP spid="3" grpId="0"/>
      <p:bldP spid="4"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95536" y="30499"/>
            <a:ext cx="8238899" cy="707886"/>
          </a:xfrm>
          <a:prstGeom prst="rect">
            <a:avLst/>
          </a:prstGeom>
          <a:noFill/>
          <a:ln w="19050">
            <a:solidFill>
              <a:schemeClr val="bg1"/>
            </a:solidFill>
          </a:ln>
        </p:spPr>
        <p:txBody>
          <a:bodyPr wrap="square" rtlCol="0">
            <a:spAutoFit/>
          </a:bodyPr>
          <a:lstStyle/>
          <a:p>
            <a:pPr marL="4763" indent="-4763" algn="ctr"/>
            <a:r>
              <a:rPr lang="en-AU" sz="2000" b="1" dirty="0">
                <a:solidFill>
                  <a:schemeClr val="bg1"/>
                </a:solidFill>
                <a:latin typeface="Times New Roman" panose="02020603050405020304" pitchFamily="18" charset="0"/>
                <a:cs typeface="Times New Roman" panose="02020603050405020304" pitchFamily="18" charset="0"/>
              </a:rPr>
              <a:t>Saved to be hearers and doers of God’s word, clinging to Jesus (enduring)</a:t>
            </a:r>
          </a:p>
          <a:p>
            <a:pPr marL="4763" indent="-4763" algn="ctr"/>
            <a:r>
              <a:rPr lang="en-AU" sz="2000" b="1" dirty="0">
                <a:solidFill>
                  <a:schemeClr val="bg1"/>
                </a:solidFill>
                <a:latin typeface="Times New Roman" panose="02020603050405020304" pitchFamily="18" charset="0"/>
                <a:cs typeface="Times New Roman" panose="02020603050405020304" pitchFamily="18" charset="0"/>
              </a:rPr>
              <a:t>and clinging to His word, right through to the end.</a:t>
            </a:r>
          </a:p>
        </p:txBody>
      </p:sp>
      <p:sp>
        <p:nvSpPr>
          <p:cNvPr id="13" name="TextBox 12">
            <a:extLst>
              <a:ext uri="{FF2B5EF4-FFF2-40B4-BE49-F238E27FC236}">
                <a16:creationId xmlns:a16="http://schemas.microsoft.com/office/drawing/2014/main" id="{15932392-2961-D153-9CA9-15C12D76D1B2}"/>
              </a:ext>
            </a:extLst>
          </p:cNvPr>
          <p:cNvSpPr txBox="1"/>
          <p:nvPr/>
        </p:nvSpPr>
        <p:spPr>
          <a:xfrm>
            <a:off x="8751" y="672355"/>
            <a:ext cx="7344816"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There is only one soil-type a Disciple of Jesus should aspire to be (good soil)</a:t>
            </a:r>
          </a:p>
        </p:txBody>
      </p:sp>
      <p:sp>
        <p:nvSpPr>
          <p:cNvPr id="28" name="TextBox 27">
            <a:extLst>
              <a:ext uri="{FF2B5EF4-FFF2-40B4-BE49-F238E27FC236}">
                <a16:creationId xmlns:a16="http://schemas.microsoft.com/office/drawing/2014/main" id="{37899AC5-C742-4481-819F-9EE3517C57ED}"/>
              </a:ext>
            </a:extLst>
          </p:cNvPr>
          <p:cNvSpPr txBox="1"/>
          <p:nvPr/>
        </p:nvSpPr>
        <p:spPr>
          <a:xfrm>
            <a:off x="452176" y="877182"/>
            <a:ext cx="8310907"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farmer plants seed for it to grow through to “physiological maturity” (to the harvest)</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BD6537A-78A4-BFC0-1675-EB5C18C0FC7A}"/>
              </a:ext>
            </a:extLst>
          </p:cNvPr>
          <p:cNvSpPr txBox="1"/>
          <p:nvPr/>
        </p:nvSpPr>
        <p:spPr>
          <a:xfrm>
            <a:off x="827584" y="4195002"/>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This whole section is about  </a:t>
            </a:r>
            <a:r>
              <a:rPr lang="en-AU" b="1" spc="170" dirty="0">
                <a:solidFill>
                  <a:srgbClr val="FFFF00"/>
                </a:solidFill>
                <a:latin typeface="Times New Roman" panose="02020603050405020304" pitchFamily="18" charset="0"/>
                <a:cs typeface="Times New Roman" panose="02020603050405020304" pitchFamily="18" charset="0"/>
              </a:rPr>
              <a:t>HEARING</a:t>
            </a:r>
            <a:r>
              <a:rPr lang="en-AU" dirty="0">
                <a:solidFill>
                  <a:srgbClr val="FFFF00"/>
                </a:solidFill>
                <a:latin typeface="Times New Roman" panose="02020603050405020304" pitchFamily="18" charset="0"/>
                <a:cs typeface="Times New Roman" panose="02020603050405020304" pitchFamily="18" charset="0"/>
              </a:rPr>
              <a:t>  and what we do with what we hear.</a:t>
            </a:r>
          </a:p>
        </p:txBody>
      </p:sp>
      <p:sp>
        <p:nvSpPr>
          <p:cNvPr id="7" name="TextBox 6">
            <a:extLst>
              <a:ext uri="{FF2B5EF4-FFF2-40B4-BE49-F238E27FC236}">
                <a16:creationId xmlns:a16="http://schemas.microsoft.com/office/drawing/2014/main" id="{E422CA63-613A-B4AA-29B0-E5C27CFF1134}"/>
              </a:ext>
            </a:extLst>
          </p:cNvPr>
          <p:cNvSpPr txBox="1"/>
          <p:nvPr/>
        </p:nvSpPr>
        <p:spPr>
          <a:xfrm>
            <a:off x="32926" y="1107143"/>
            <a:ext cx="5209055"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Seed on the Path:  Walked over;  Devil snatches away</a:t>
            </a:r>
          </a:p>
        </p:txBody>
      </p:sp>
      <p:sp>
        <p:nvSpPr>
          <p:cNvPr id="8" name="TextBox 7">
            <a:extLst>
              <a:ext uri="{FF2B5EF4-FFF2-40B4-BE49-F238E27FC236}">
                <a16:creationId xmlns:a16="http://schemas.microsoft.com/office/drawing/2014/main" id="{884BCFD3-8ED5-B54E-2716-D93E0D24551A}"/>
              </a:ext>
            </a:extLst>
          </p:cNvPr>
          <p:cNvSpPr txBox="1"/>
          <p:nvPr/>
        </p:nvSpPr>
        <p:spPr>
          <a:xfrm>
            <a:off x="0" y="1608816"/>
            <a:ext cx="9117900"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Seed on the Rock:  Only a little soil – no moisture – Shrivels up – doesn’t make it to maturity</a:t>
            </a:r>
          </a:p>
        </p:txBody>
      </p:sp>
      <p:sp>
        <p:nvSpPr>
          <p:cNvPr id="9" name="TextBox 8">
            <a:extLst>
              <a:ext uri="{FF2B5EF4-FFF2-40B4-BE49-F238E27FC236}">
                <a16:creationId xmlns:a16="http://schemas.microsoft.com/office/drawing/2014/main" id="{91C2E61F-647D-4AA3-56AE-A6AADE952A9E}"/>
              </a:ext>
            </a:extLst>
          </p:cNvPr>
          <p:cNvSpPr txBox="1"/>
          <p:nvPr/>
        </p:nvSpPr>
        <p:spPr>
          <a:xfrm>
            <a:off x="-258" y="2375237"/>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Among Thorns:  The more vigorous weeds strangle the crop – doesn’t make it to maturity</a:t>
            </a:r>
          </a:p>
        </p:txBody>
      </p:sp>
      <p:sp>
        <p:nvSpPr>
          <p:cNvPr id="12" name="TextBox 11">
            <a:extLst>
              <a:ext uri="{FF2B5EF4-FFF2-40B4-BE49-F238E27FC236}">
                <a16:creationId xmlns:a16="http://schemas.microsoft.com/office/drawing/2014/main" id="{D0208FF4-44C2-27BB-0B9E-6D608A23D799}"/>
              </a:ext>
            </a:extLst>
          </p:cNvPr>
          <p:cNvSpPr txBox="1"/>
          <p:nvPr/>
        </p:nvSpPr>
        <p:spPr>
          <a:xfrm>
            <a:off x="1709" y="3154224"/>
            <a:ext cx="9132981" cy="369332"/>
          </a:xfrm>
          <a:prstGeom prst="rect">
            <a:avLst/>
          </a:prstGeom>
          <a:noFill/>
          <a:ln>
            <a:noFill/>
          </a:ln>
        </p:spPr>
        <p:txBody>
          <a:bodyPr wrap="square" rtlCol="0">
            <a:spAutoFit/>
          </a:bodyPr>
          <a:lstStyle/>
          <a:p>
            <a:pPr marL="2446338" indent="-2446338"/>
            <a:r>
              <a:rPr lang="en-AU" dirty="0">
                <a:solidFill>
                  <a:srgbClr val="FFFF00"/>
                </a:solidFill>
                <a:latin typeface="Times New Roman" panose="02020603050405020304" pitchFamily="18" charset="0"/>
                <a:cs typeface="Times New Roman" panose="02020603050405020304" pitchFamily="18" charset="0"/>
              </a:rPr>
              <a:t>Good Soil:  Made fruit – yield 100 fold.  Emphasis is on fruition (coming to completion)</a:t>
            </a:r>
          </a:p>
        </p:txBody>
      </p:sp>
      <p:sp>
        <p:nvSpPr>
          <p:cNvPr id="2" name="TextBox 1">
            <a:extLst>
              <a:ext uri="{FF2B5EF4-FFF2-40B4-BE49-F238E27FC236}">
                <a16:creationId xmlns:a16="http://schemas.microsoft.com/office/drawing/2014/main" id="{757480F6-053F-64B3-29F2-4F5C0D5CB0F4}"/>
              </a:ext>
            </a:extLst>
          </p:cNvPr>
          <p:cNvSpPr txBox="1"/>
          <p:nvPr/>
        </p:nvSpPr>
        <p:spPr>
          <a:xfrm>
            <a:off x="107375" y="1335332"/>
            <a:ext cx="9025475"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the Word of God is proclaimed, there is a spiritual battle for the souls of those who hear</a:t>
            </a:r>
          </a:p>
        </p:txBody>
      </p:sp>
      <p:sp>
        <p:nvSpPr>
          <p:cNvPr id="3" name="TextBox 2">
            <a:extLst>
              <a:ext uri="{FF2B5EF4-FFF2-40B4-BE49-F238E27FC236}">
                <a16:creationId xmlns:a16="http://schemas.microsoft.com/office/drawing/2014/main" id="{8A791BAA-ABB8-527C-558C-9707895F87C8}"/>
              </a:ext>
            </a:extLst>
          </p:cNvPr>
          <p:cNvSpPr txBox="1"/>
          <p:nvPr/>
        </p:nvSpPr>
        <p:spPr>
          <a:xfrm>
            <a:off x="5076056" y="1128272"/>
            <a:ext cx="3329620"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precious word is despised</a:t>
            </a:r>
          </a:p>
        </p:txBody>
      </p:sp>
      <p:sp>
        <p:nvSpPr>
          <p:cNvPr id="4" name="TextBox 3">
            <a:extLst>
              <a:ext uri="{FF2B5EF4-FFF2-40B4-BE49-F238E27FC236}">
                <a16:creationId xmlns:a16="http://schemas.microsoft.com/office/drawing/2014/main" id="{697433EE-BFFD-2998-355E-FD15FA10E991}"/>
              </a:ext>
            </a:extLst>
          </p:cNvPr>
          <p:cNvSpPr txBox="1"/>
          <p:nvPr/>
        </p:nvSpPr>
        <p:spPr>
          <a:xfrm>
            <a:off x="112755" y="1830900"/>
            <a:ext cx="902547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Willingly come to faith, but only for a while.  </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Persecutions (cost of Discipleship) cause them to abandon relationship with Jesus</a:t>
            </a:r>
          </a:p>
        </p:txBody>
      </p:sp>
      <p:sp>
        <p:nvSpPr>
          <p:cNvPr id="10" name="TextBox 9">
            <a:extLst>
              <a:ext uri="{FF2B5EF4-FFF2-40B4-BE49-F238E27FC236}">
                <a16:creationId xmlns:a16="http://schemas.microsoft.com/office/drawing/2014/main" id="{806A9A00-955E-0D1C-979A-F1205422E053}"/>
              </a:ext>
            </a:extLst>
          </p:cNvPr>
          <p:cNvSpPr txBox="1"/>
          <p:nvPr/>
        </p:nvSpPr>
        <p:spPr>
          <a:xfrm>
            <a:off x="107245" y="2626231"/>
            <a:ext cx="9025475"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Anxieties, riches, quest for luxuries and decadence do not co-exist well with faith.</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Faith choked by desires for these things will not carry through to completion.</a:t>
            </a:r>
          </a:p>
        </p:txBody>
      </p:sp>
      <p:sp>
        <p:nvSpPr>
          <p:cNvPr id="11" name="TextBox 10">
            <a:extLst>
              <a:ext uri="{FF2B5EF4-FFF2-40B4-BE49-F238E27FC236}">
                <a16:creationId xmlns:a16="http://schemas.microsoft.com/office/drawing/2014/main" id="{8782F3B6-65DB-3EAE-614A-53E535EAE284}"/>
              </a:ext>
            </a:extLst>
          </p:cNvPr>
          <p:cNvSpPr txBox="1"/>
          <p:nvPr/>
        </p:nvSpPr>
        <p:spPr>
          <a:xfrm>
            <a:off x="107375" y="3367670"/>
            <a:ext cx="4782386" cy="923330"/>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Hold to the word of God through to completion.</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Honest heart / good heart</a:t>
            </a: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Endurance – stick it out to the end</a:t>
            </a:r>
          </a:p>
        </p:txBody>
      </p:sp>
      <p:cxnSp>
        <p:nvCxnSpPr>
          <p:cNvPr id="26" name="Straight Connector 25">
            <a:extLst>
              <a:ext uri="{FF2B5EF4-FFF2-40B4-BE49-F238E27FC236}">
                <a16:creationId xmlns:a16="http://schemas.microsoft.com/office/drawing/2014/main" id="{D8E57363-B48A-1555-3DBC-6913B84FEADA}"/>
              </a:ext>
            </a:extLst>
          </p:cNvPr>
          <p:cNvCxnSpPr>
            <a:cxnSpLocks/>
          </p:cNvCxnSpPr>
          <p:nvPr/>
        </p:nvCxnSpPr>
        <p:spPr>
          <a:xfrm>
            <a:off x="1403648" y="4225652"/>
            <a:ext cx="5760640" cy="0"/>
          </a:xfrm>
          <a:prstGeom prst="line">
            <a:avLst/>
          </a:prstGeom>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17181BEA-BE54-DC13-03FF-D52DEFF2223A}"/>
              </a:ext>
            </a:extLst>
          </p:cNvPr>
          <p:cNvSpPr txBox="1"/>
          <p:nvPr/>
        </p:nvSpPr>
        <p:spPr>
          <a:xfrm>
            <a:off x="179512" y="4453669"/>
            <a:ext cx="8928992" cy="646331"/>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God’s Word is a lamp that illuminates how to be saved and live in </a:t>
            </a:r>
            <a:r>
              <a:rPr lang="en-AU">
                <a:solidFill>
                  <a:schemeClr val="bg1"/>
                </a:solidFill>
                <a:latin typeface="Times New Roman" panose="02020603050405020304" pitchFamily="18" charset="0"/>
                <a:cs typeface="Times New Roman" panose="02020603050405020304" pitchFamily="18" charset="0"/>
              </a:rPr>
              <a:t>God’s righteousness</a:t>
            </a:r>
            <a:endParaRPr lang="en-AU" dirty="0">
              <a:solidFill>
                <a:schemeClr val="bg1"/>
              </a:solidFill>
              <a:latin typeface="Times New Roman" panose="02020603050405020304" pitchFamily="18" charset="0"/>
              <a:cs typeface="Times New Roman" panose="02020603050405020304" pitchFamily="18" charset="0"/>
            </a:endParaRPr>
          </a:p>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ignore God’s Word (put the lamp in a jar) is like the 3 failed soil types</a:t>
            </a:r>
          </a:p>
        </p:txBody>
      </p:sp>
      <p:sp>
        <p:nvSpPr>
          <p:cNvPr id="16" name="TextBox 15">
            <a:extLst>
              <a:ext uri="{FF2B5EF4-FFF2-40B4-BE49-F238E27FC236}">
                <a16:creationId xmlns:a16="http://schemas.microsoft.com/office/drawing/2014/main" id="{63B2CA88-27F8-363B-4854-9FA09C225DFC}"/>
              </a:ext>
            </a:extLst>
          </p:cNvPr>
          <p:cNvSpPr txBox="1"/>
          <p:nvPr/>
        </p:nvSpPr>
        <p:spPr>
          <a:xfrm>
            <a:off x="1685722" y="5042645"/>
            <a:ext cx="7452578" cy="348044"/>
          </a:xfrm>
          <a:prstGeom prst="rect">
            <a:avLst/>
          </a:prstGeom>
          <a:solidFill>
            <a:schemeClr val="bg1"/>
          </a:solidFill>
          <a:ln>
            <a:noFill/>
          </a:ln>
        </p:spPr>
        <p:txBody>
          <a:bodyPr wrap="square" numCol="1" rtlCol="0">
            <a:spAutoFit/>
          </a:bodyPr>
          <a:lstStyle/>
          <a:p>
            <a:pPr indent="4763" algn="ctr">
              <a:lnSpc>
                <a:spcPct val="110000"/>
              </a:lnSpc>
              <a:spcAft>
                <a:spcPts val="1000"/>
              </a:spcAf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“My mother and my brothers are those who hear the word of God and do it.”</a:t>
            </a:r>
            <a:r>
              <a:rPr lang="en-AU" sz="1600" dirty="0"/>
              <a:t> </a:t>
            </a:r>
            <a:endParaRPr lang="en-AU" sz="1600" dirty="0">
              <a:latin typeface="Calibri" panose="020F0502020204030204" pitchFamily="34" charset="0"/>
              <a:ea typeface="Times New Roman" panose="02020603050405020304" pitchFamily="18" charset="0"/>
            </a:endParaRPr>
          </a:p>
        </p:txBody>
      </p:sp>
      <p:sp>
        <p:nvSpPr>
          <p:cNvPr id="17" name="TextBox 16">
            <a:extLst>
              <a:ext uri="{FF2B5EF4-FFF2-40B4-BE49-F238E27FC236}">
                <a16:creationId xmlns:a16="http://schemas.microsoft.com/office/drawing/2014/main" id="{E0924AEE-B4E8-6BF9-1BEC-A8D1AE8DF052}"/>
              </a:ext>
            </a:extLst>
          </p:cNvPr>
          <p:cNvSpPr txBox="1"/>
          <p:nvPr/>
        </p:nvSpPr>
        <p:spPr>
          <a:xfrm>
            <a:off x="179511" y="5333612"/>
            <a:ext cx="8799969" cy="369332"/>
          </a:xfrm>
          <a:prstGeom prst="rect">
            <a:avLst/>
          </a:prstGeom>
          <a:noFill/>
          <a:ln>
            <a:noFill/>
          </a:ln>
        </p:spPr>
        <p:txBody>
          <a:bodyPr wrap="square" numCol="1"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are on the inside, hear the word of God and do it</a:t>
            </a:r>
          </a:p>
        </p:txBody>
      </p:sp>
    </p:spTree>
    <p:extLst>
      <p:ext uri="{BB962C8B-B14F-4D97-AF65-F5344CB8AC3E}">
        <p14:creationId xmlns:p14="http://schemas.microsoft.com/office/powerpoint/2010/main" val="2431961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166082</TotalTime>
  <Words>1142</Words>
  <Application>Microsoft Macintosh PowerPoint</Application>
  <PresentationFormat>On-screen Show (16:10)</PresentationFormat>
  <Paragraphs>61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2526</cp:revision>
  <cp:lastPrinted>2023-07-07T03:09:07Z</cp:lastPrinted>
  <dcterms:created xsi:type="dcterms:W3CDTF">2016-11-04T06:28:01Z</dcterms:created>
  <dcterms:modified xsi:type="dcterms:W3CDTF">2023-07-08T22:41:04Z</dcterms:modified>
</cp:coreProperties>
</file>